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13"/>
  </p:notesMasterIdLst>
  <p:sldIdLst>
    <p:sldId id="256" r:id="rId2"/>
    <p:sldId id="259" r:id="rId3"/>
    <p:sldId id="260" r:id="rId4"/>
    <p:sldId id="303" r:id="rId5"/>
    <p:sldId id="269" r:id="rId6"/>
    <p:sldId id="270" r:id="rId7"/>
    <p:sldId id="271" r:id="rId8"/>
    <p:sldId id="272" r:id="rId9"/>
    <p:sldId id="304" r:id="rId10"/>
    <p:sldId id="266" r:id="rId11"/>
    <p:sldId id="30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98D01-5E0F-4E63-A455-278935E84F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7118A28-6463-4FAE-9A94-77C88CBD3E9F}">
      <dgm:prSet/>
      <dgm:spPr/>
      <dgm:t>
        <a:bodyPr/>
        <a:lstStyle/>
        <a:p>
          <a:r>
            <a:rPr lang="nb-NO" i="1"/>
            <a:t>Prosedyre for selvevaluering </a:t>
          </a:r>
          <a:endParaRPr lang="en-US"/>
        </a:p>
      </dgm:t>
    </dgm:pt>
    <dgm:pt modelId="{2A3FB30A-7DF6-4F1D-AB0D-12DF0A7D5AA5}" type="parTrans" cxnId="{BC806C8A-FC0A-4EE0-B579-4A6E42379CE2}">
      <dgm:prSet/>
      <dgm:spPr/>
      <dgm:t>
        <a:bodyPr/>
        <a:lstStyle/>
        <a:p>
          <a:endParaRPr lang="en-US"/>
        </a:p>
      </dgm:t>
    </dgm:pt>
    <dgm:pt modelId="{0F1F1793-1EA6-49B2-AE18-A33665B6D9C4}" type="sibTrans" cxnId="{BC806C8A-FC0A-4EE0-B579-4A6E42379CE2}">
      <dgm:prSet/>
      <dgm:spPr/>
      <dgm:t>
        <a:bodyPr/>
        <a:lstStyle/>
        <a:p>
          <a:endParaRPr lang="en-US"/>
        </a:p>
      </dgm:t>
    </dgm:pt>
    <dgm:pt modelId="{776B6ED5-1BA2-4F83-8946-3320F0B617BD}">
      <dgm:prSet/>
      <dgm:spPr/>
      <dgm:t>
        <a:bodyPr/>
        <a:lstStyle/>
        <a:p>
          <a:r>
            <a:rPr lang="nb-NO" i="1"/>
            <a:t>Plan, rutiner og metoder</a:t>
          </a:r>
          <a:endParaRPr lang="en-US"/>
        </a:p>
      </dgm:t>
    </dgm:pt>
    <dgm:pt modelId="{EA1F8E4B-3015-4FE0-876E-DAA45781DD35}" type="parTrans" cxnId="{C2D896E7-9810-4116-A37E-87677D69D254}">
      <dgm:prSet/>
      <dgm:spPr/>
      <dgm:t>
        <a:bodyPr/>
        <a:lstStyle/>
        <a:p>
          <a:endParaRPr lang="en-US"/>
        </a:p>
      </dgm:t>
    </dgm:pt>
    <dgm:pt modelId="{B933E4BA-176C-4E06-8F6A-338B200D71FF}" type="sibTrans" cxnId="{C2D896E7-9810-4116-A37E-87677D69D254}">
      <dgm:prSet/>
      <dgm:spPr/>
      <dgm:t>
        <a:bodyPr/>
        <a:lstStyle/>
        <a:p>
          <a:endParaRPr lang="en-US"/>
        </a:p>
      </dgm:t>
    </dgm:pt>
    <dgm:pt modelId="{232D19FE-0C5E-4237-83E2-28B7AF848F52}">
      <dgm:prSet/>
      <dgm:spPr/>
      <dgm:t>
        <a:bodyPr/>
        <a:lstStyle/>
        <a:p>
          <a:r>
            <a:rPr lang="nb-NO" i="1" dirty="0"/>
            <a:t>Kvalitetssikring </a:t>
          </a:r>
          <a:endParaRPr lang="en-US" dirty="0"/>
        </a:p>
      </dgm:t>
    </dgm:pt>
    <dgm:pt modelId="{5A24BE15-0F02-4DC1-81E0-90445997490B}" type="parTrans" cxnId="{1BF3146D-DF83-40E1-B742-7008239065C9}">
      <dgm:prSet/>
      <dgm:spPr/>
      <dgm:t>
        <a:bodyPr/>
        <a:lstStyle/>
        <a:p>
          <a:endParaRPr lang="en-US"/>
        </a:p>
      </dgm:t>
    </dgm:pt>
    <dgm:pt modelId="{DB5419F0-14AD-4BAA-8DE5-9516A95AD8FE}" type="sibTrans" cxnId="{1BF3146D-DF83-40E1-B742-7008239065C9}">
      <dgm:prSet/>
      <dgm:spPr/>
      <dgm:t>
        <a:bodyPr/>
        <a:lstStyle/>
        <a:p>
          <a:endParaRPr lang="en-US"/>
        </a:p>
      </dgm:t>
    </dgm:pt>
    <dgm:pt modelId="{EB29C93C-0A7B-4F27-8D96-F3801FDDC4FE}">
      <dgm:prSet/>
      <dgm:spPr/>
      <dgm:t>
        <a:bodyPr/>
        <a:lstStyle/>
        <a:p>
          <a:r>
            <a:rPr lang="nb-NO" i="1" dirty="0"/>
            <a:t>Kvalitetsutvikling </a:t>
          </a:r>
          <a:endParaRPr lang="en-US" dirty="0"/>
        </a:p>
      </dgm:t>
    </dgm:pt>
    <dgm:pt modelId="{2DBEBE5E-BEA4-44C3-A807-D22DB63F380C}" type="parTrans" cxnId="{6E95FBEC-ACE9-425F-8116-9899148D5274}">
      <dgm:prSet/>
      <dgm:spPr/>
      <dgm:t>
        <a:bodyPr/>
        <a:lstStyle/>
        <a:p>
          <a:endParaRPr lang="en-US"/>
        </a:p>
      </dgm:t>
    </dgm:pt>
    <dgm:pt modelId="{452DE807-E6D1-4B39-A6D4-55C4AA2C74EA}" type="sibTrans" cxnId="{6E95FBEC-ACE9-425F-8116-9899148D5274}">
      <dgm:prSet/>
      <dgm:spPr/>
      <dgm:t>
        <a:bodyPr/>
        <a:lstStyle/>
        <a:p>
          <a:endParaRPr lang="en-US"/>
        </a:p>
      </dgm:t>
    </dgm:pt>
    <dgm:pt modelId="{E6F49E87-2B5B-4450-BFAB-110B422ECC58}">
      <dgm:prSet/>
      <dgm:spPr/>
      <dgm:t>
        <a:bodyPr/>
        <a:lstStyle/>
        <a:p>
          <a:r>
            <a:rPr lang="nb-NO" i="1" dirty="0"/>
            <a:t>Medvirkning</a:t>
          </a:r>
          <a:endParaRPr lang="en-US" dirty="0"/>
        </a:p>
      </dgm:t>
    </dgm:pt>
    <dgm:pt modelId="{9DD0C64A-9E47-46C8-892E-A5E81EE4B209}" type="parTrans" cxnId="{4F68E903-A571-4148-A17D-8C68C7051F2F}">
      <dgm:prSet/>
      <dgm:spPr/>
      <dgm:t>
        <a:bodyPr/>
        <a:lstStyle/>
        <a:p>
          <a:endParaRPr lang="en-US"/>
        </a:p>
      </dgm:t>
    </dgm:pt>
    <dgm:pt modelId="{EF201098-F68E-4013-8A69-0AFC8917FAB5}" type="sibTrans" cxnId="{4F68E903-A571-4148-A17D-8C68C7051F2F}">
      <dgm:prSet/>
      <dgm:spPr/>
      <dgm:t>
        <a:bodyPr/>
        <a:lstStyle/>
        <a:p>
          <a:endParaRPr lang="en-US"/>
        </a:p>
      </dgm:t>
    </dgm:pt>
    <dgm:pt modelId="{26D6710D-79A1-429E-B3B2-B6654ADAE1C2}">
      <dgm:prSet/>
      <dgm:spPr/>
      <dgm:t>
        <a:bodyPr/>
        <a:lstStyle/>
        <a:p>
          <a:r>
            <a:rPr lang="nb-NO" i="1" dirty="0"/>
            <a:t>Oppfølging av  funn</a:t>
          </a:r>
          <a:endParaRPr lang="en-US" dirty="0"/>
        </a:p>
      </dgm:t>
    </dgm:pt>
    <dgm:pt modelId="{6897A59E-5B39-41DE-993C-8BCE6BB17F9D}" type="parTrans" cxnId="{A1AEBEC8-8085-4F22-A2EB-BABB50494F48}">
      <dgm:prSet/>
      <dgm:spPr/>
      <dgm:t>
        <a:bodyPr/>
        <a:lstStyle/>
        <a:p>
          <a:endParaRPr lang="en-US"/>
        </a:p>
      </dgm:t>
    </dgm:pt>
    <dgm:pt modelId="{CE79E91C-BFE4-49AE-BD0E-5174EBE43DC2}" type="sibTrans" cxnId="{A1AEBEC8-8085-4F22-A2EB-BABB50494F48}">
      <dgm:prSet/>
      <dgm:spPr/>
      <dgm:t>
        <a:bodyPr/>
        <a:lstStyle/>
        <a:p>
          <a:endParaRPr lang="en-US"/>
        </a:p>
      </dgm:t>
    </dgm:pt>
    <dgm:pt modelId="{28F61B99-C20E-4DE9-8644-ABF95A1E4C8D}">
      <dgm:prSet/>
      <dgm:spPr/>
      <dgm:t>
        <a:bodyPr/>
        <a:lstStyle/>
        <a:p>
          <a:r>
            <a:rPr lang="nb-NO" dirty="0"/>
            <a:t>Verdigrunnlag og målsetting</a:t>
          </a:r>
        </a:p>
      </dgm:t>
    </dgm:pt>
    <dgm:pt modelId="{2F72F79A-7963-4C82-9A71-262B8C513BD4}" type="parTrans" cxnId="{9164CA57-4270-4653-B2E5-9E36A48472D8}">
      <dgm:prSet/>
      <dgm:spPr/>
      <dgm:t>
        <a:bodyPr/>
        <a:lstStyle/>
        <a:p>
          <a:endParaRPr lang="nb-NO"/>
        </a:p>
      </dgm:t>
    </dgm:pt>
    <dgm:pt modelId="{196E1215-9431-497C-B844-06D5068EE1E1}" type="sibTrans" cxnId="{9164CA57-4270-4653-B2E5-9E36A48472D8}">
      <dgm:prSet/>
      <dgm:spPr/>
      <dgm:t>
        <a:bodyPr/>
        <a:lstStyle/>
        <a:p>
          <a:endParaRPr lang="nb-NO"/>
        </a:p>
      </dgm:t>
    </dgm:pt>
    <dgm:pt modelId="{37E45A64-480F-474E-9220-5DBC7DA17E32}" type="pres">
      <dgm:prSet presAssocID="{DE498D01-5E0F-4E63-A455-278935E84F71}" presName="diagram" presStyleCnt="0">
        <dgm:presLayoutVars>
          <dgm:dir/>
          <dgm:resizeHandles val="exact"/>
        </dgm:presLayoutVars>
      </dgm:prSet>
      <dgm:spPr/>
    </dgm:pt>
    <dgm:pt modelId="{C7152349-F83E-4904-BFE2-1F9F85613147}" type="pres">
      <dgm:prSet presAssocID="{97118A28-6463-4FAE-9A94-77C88CBD3E9F}" presName="node" presStyleLbl="node1" presStyleIdx="0" presStyleCnt="6" custLinFactX="12814" custLinFactNeighborX="100000" custLinFactNeighborY="1431">
        <dgm:presLayoutVars>
          <dgm:bulletEnabled val="1"/>
        </dgm:presLayoutVars>
      </dgm:prSet>
      <dgm:spPr/>
    </dgm:pt>
    <dgm:pt modelId="{1D638AC6-6A4E-449A-893C-9FF94EAC781F}" type="pres">
      <dgm:prSet presAssocID="{0F1F1793-1EA6-49B2-AE18-A33665B6D9C4}" presName="sibTrans" presStyleCnt="0"/>
      <dgm:spPr/>
    </dgm:pt>
    <dgm:pt modelId="{C2E3B202-D665-47E7-AB06-9FF700E9E815}" type="pres">
      <dgm:prSet presAssocID="{232D19FE-0C5E-4237-83E2-28B7AF848F52}" presName="node" presStyleLbl="node1" presStyleIdx="1" presStyleCnt="6" custLinFactX="37725" custLinFactNeighborX="100000" custLinFactNeighborY="477">
        <dgm:presLayoutVars>
          <dgm:bulletEnabled val="1"/>
        </dgm:presLayoutVars>
      </dgm:prSet>
      <dgm:spPr/>
    </dgm:pt>
    <dgm:pt modelId="{07D0E4CB-C382-436C-96C3-440698F3FDC8}" type="pres">
      <dgm:prSet presAssocID="{DB5419F0-14AD-4BAA-8DE5-9516A95AD8FE}" presName="sibTrans" presStyleCnt="0"/>
      <dgm:spPr/>
    </dgm:pt>
    <dgm:pt modelId="{64F46C56-9B87-4C9F-B874-9D0165F2F646}" type="pres">
      <dgm:prSet presAssocID="{EB29C93C-0A7B-4F27-8D96-F3801FDDC4FE}" presName="node" presStyleLbl="node1" presStyleIdx="2" presStyleCnt="6" custLinFactX="-100000" custLinFactY="16346" custLinFactNeighborX="-147962" custLinFactNeighborY="100000">
        <dgm:presLayoutVars>
          <dgm:bulletEnabled val="1"/>
        </dgm:presLayoutVars>
      </dgm:prSet>
      <dgm:spPr/>
    </dgm:pt>
    <dgm:pt modelId="{ECE94E85-3737-41A0-96ED-ED968235DD39}" type="pres">
      <dgm:prSet presAssocID="{452DE807-E6D1-4B39-A6D4-55C4AA2C74EA}" presName="sibTrans" presStyleCnt="0"/>
      <dgm:spPr/>
    </dgm:pt>
    <dgm:pt modelId="{F647A487-3E85-4777-B654-EA6C256491ED}" type="pres">
      <dgm:prSet presAssocID="{E6F49E87-2B5B-4450-BFAB-110B422ECC58}" presName="node" presStyleLbl="node1" presStyleIdx="3" presStyleCnt="6" custLinFactX="14532" custLinFactNeighborX="100000" custLinFactNeighborY="-1753">
        <dgm:presLayoutVars>
          <dgm:bulletEnabled val="1"/>
        </dgm:presLayoutVars>
      </dgm:prSet>
      <dgm:spPr/>
    </dgm:pt>
    <dgm:pt modelId="{BB1F3A34-13AB-482F-8AD4-67DDC4B9D722}" type="pres">
      <dgm:prSet presAssocID="{EF201098-F68E-4013-8A69-0AFC8917FAB5}" presName="sibTrans" presStyleCnt="0"/>
      <dgm:spPr/>
    </dgm:pt>
    <dgm:pt modelId="{127952BC-CF5E-4CAC-BC10-7C90A208D150}" type="pres">
      <dgm:prSet presAssocID="{26D6710D-79A1-429E-B3B2-B6654ADAE1C2}" presName="node" presStyleLbl="node1" presStyleIdx="4" presStyleCnt="6" custLinFactX="38778" custLinFactNeighborX="100000" custLinFactNeighborY="156">
        <dgm:presLayoutVars>
          <dgm:bulletEnabled val="1"/>
        </dgm:presLayoutVars>
      </dgm:prSet>
      <dgm:spPr/>
    </dgm:pt>
    <dgm:pt modelId="{3C415B65-C41B-4653-BB11-9BAFDE323E8D}" type="pres">
      <dgm:prSet presAssocID="{CE79E91C-BFE4-49AE-BD0E-5174EBE43DC2}" presName="sibTrans" presStyleCnt="0"/>
      <dgm:spPr/>
    </dgm:pt>
    <dgm:pt modelId="{E439071A-17EA-43AF-938A-BA30EACBDE30}" type="pres">
      <dgm:prSet presAssocID="{28F61B99-C20E-4DE9-8644-ABF95A1E4C8D}" presName="node" presStyleLbl="node1" presStyleIdx="5" presStyleCnt="6" custLinFactX="-100000" custLinFactY="-16346" custLinFactNeighborX="-150293" custLinFactNeighborY="-100000">
        <dgm:presLayoutVars>
          <dgm:bulletEnabled val="1"/>
        </dgm:presLayoutVars>
      </dgm:prSet>
      <dgm:spPr/>
    </dgm:pt>
  </dgm:ptLst>
  <dgm:cxnLst>
    <dgm:cxn modelId="{4F68E903-A571-4148-A17D-8C68C7051F2F}" srcId="{DE498D01-5E0F-4E63-A455-278935E84F71}" destId="{E6F49E87-2B5B-4450-BFAB-110B422ECC58}" srcOrd="3" destOrd="0" parTransId="{9DD0C64A-9E47-46C8-892E-A5E81EE4B209}" sibTransId="{EF201098-F68E-4013-8A69-0AFC8917FAB5}"/>
    <dgm:cxn modelId="{682B1D2B-F7E2-4747-BEF4-1A414FFF8416}" type="presOf" srcId="{EB29C93C-0A7B-4F27-8D96-F3801FDDC4FE}" destId="{64F46C56-9B87-4C9F-B874-9D0165F2F646}" srcOrd="0" destOrd="0" presId="urn:microsoft.com/office/officeart/2005/8/layout/default"/>
    <dgm:cxn modelId="{E703455E-3BB2-464A-984E-C58E372A5A37}" type="presOf" srcId="{26D6710D-79A1-429E-B3B2-B6654ADAE1C2}" destId="{127952BC-CF5E-4CAC-BC10-7C90A208D150}" srcOrd="0" destOrd="0" presId="urn:microsoft.com/office/officeart/2005/8/layout/default"/>
    <dgm:cxn modelId="{ACCBE346-8490-4B26-B65C-C9EA10E7B7B8}" type="presOf" srcId="{DE498D01-5E0F-4E63-A455-278935E84F71}" destId="{37E45A64-480F-474E-9220-5DBC7DA17E32}" srcOrd="0" destOrd="0" presId="urn:microsoft.com/office/officeart/2005/8/layout/default"/>
    <dgm:cxn modelId="{1BF3146D-DF83-40E1-B742-7008239065C9}" srcId="{DE498D01-5E0F-4E63-A455-278935E84F71}" destId="{232D19FE-0C5E-4237-83E2-28B7AF848F52}" srcOrd="1" destOrd="0" parTransId="{5A24BE15-0F02-4DC1-81E0-90445997490B}" sibTransId="{DB5419F0-14AD-4BAA-8DE5-9516A95AD8FE}"/>
    <dgm:cxn modelId="{CABF2A6F-E3BA-4942-9AF1-55C600C37436}" type="presOf" srcId="{E6F49E87-2B5B-4450-BFAB-110B422ECC58}" destId="{F647A487-3E85-4777-B654-EA6C256491ED}" srcOrd="0" destOrd="0" presId="urn:microsoft.com/office/officeart/2005/8/layout/default"/>
    <dgm:cxn modelId="{DF1FAE51-1E8F-4833-9D95-E9C93143B92E}" type="presOf" srcId="{97118A28-6463-4FAE-9A94-77C88CBD3E9F}" destId="{C7152349-F83E-4904-BFE2-1F9F85613147}" srcOrd="0" destOrd="0" presId="urn:microsoft.com/office/officeart/2005/8/layout/default"/>
    <dgm:cxn modelId="{9164CA57-4270-4653-B2E5-9E36A48472D8}" srcId="{DE498D01-5E0F-4E63-A455-278935E84F71}" destId="{28F61B99-C20E-4DE9-8644-ABF95A1E4C8D}" srcOrd="5" destOrd="0" parTransId="{2F72F79A-7963-4C82-9A71-262B8C513BD4}" sibTransId="{196E1215-9431-497C-B844-06D5068EE1E1}"/>
    <dgm:cxn modelId="{BC806C8A-FC0A-4EE0-B579-4A6E42379CE2}" srcId="{DE498D01-5E0F-4E63-A455-278935E84F71}" destId="{97118A28-6463-4FAE-9A94-77C88CBD3E9F}" srcOrd="0" destOrd="0" parTransId="{2A3FB30A-7DF6-4F1D-AB0D-12DF0A7D5AA5}" sibTransId="{0F1F1793-1EA6-49B2-AE18-A33665B6D9C4}"/>
    <dgm:cxn modelId="{DC9A7CB3-BCB0-4950-87EC-AC26E8DED30B}" type="presOf" srcId="{776B6ED5-1BA2-4F83-8946-3320F0B617BD}" destId="{C7152349-F83E-4904-BFE2-1F9F85613147}" srcOrd="0" destOrd="1" presId="urn:microsoft.com/office/officeart/2005/8/layout/default"/>
    <dgm:cxn modelId="{A1AEBEC8-8085-4F22-A2EB-BABB50494F48}" srcId="{DE498D01-5E0F-4E63-A455-278935E84F71}" destId="{26D6710D-79A1-429E-B3B2-B6654ADAE1C2}" srcOrd="4" destOrd="0" parTransId="{6897A59E-5B39-41DE-993C-8BCE6BB17F9D}" sibTransId="{CE79E91C-BFE4-49AE-BD0E-5174EBE43DC2}"/>
    <dgm:cxn modelId="{C2D896E7-9810-4116-A37E-87677D69D254}" srcId="{97118A28-6463-4FAE-9A94-77C88CBD3E9F}" destId="{776B6ED5-1BA2-4F83-8946-3320F0B617BD}" srcOrd="0" destOrd="0" parTransId="{EA1F8E4B-3015-4FE0-876E-DAA45781DD35}" sibTransId="{B933E4BA-176C-4E06-8F6A-338B200D71FF}"/>
    <dgm:cxn modelId="{E14146E8-5A21-410D-B0EA-9C0DA9CC03C4}" type="presOf" srcId="{28F61B99-C20E-4DE9-8644-ABF95A1E4C8D}" destId="{E439071A-17EA-43AF-938A-BA30EACBDE30}" srcOrd="0" destOrd="0" presId="urn:microsoft.com/office/officeart/2005/8/layout/default"/>
    <dgm:cxn modelId="{6E95FBEC-ACE9-425F-8116-9899148D5274}" srcId="{DE498D01-5E0F-4E63-A455-278935E84F71}" destId="{EB29C93C-0A7B-4F27-8D96-F3801FDDC4FE}" srcOrd="2" destOrd="0" parTransId="{2DBEBE5E-BEA4-44C3-A807-D22DB63F380C}" sibTransId="{452DE807-E6D1-4B39-A6D4-55C4AA2C74EA}"/>
    <dgm:cxn modelId="{2182F2F5-E865-4FE4-893B-653B87E14EDE}" type="presOf" srcId="{232D19FE-0C5E-4237-83E2-28B7AF848F52}" destId="{C2E3B202-D665-47E7-AB06-9FF700E9E815}" srcOrd="0" destOrd="0" presId="urn:microsoft.com/office/officeart/2005/8/layout/default"/>
    <dgm:cxn modelId="{60ED5A40-5E39-459E-809F-EBFE14F5B087}" type="presParOf" srcId="{37E45A64-480F-474E-9220-5DBC7DA17E32}" destId="{C7152349-F83E-4904-BFE2-1F9F85613147}" srcOrd="0" destOrd="0" presId="urn:microsoft.com/office/officeart/2005/8/layout/default"/>
    <dgm:cxn modelId="{87E6AE8D-3057-4485-B049-42D67FE569C9}" type="presParOf" srcId="{37E45A64-480F-474E-9220-5DBC7DA17E32}" destId="{1D638AC6-6A4E-449A-893C-9FF94EAC781F}" srcOrd="1" destOrd="0" presId="urn:microsoft.com/office/officeart/2005/8/layout/default"/>
    <dgm:cxn modelId="{E5018E5F-0A6B-4691-A0AC-9A940654C84C}" type="presParOf" srcId="{37E45A64-480F-474E-9220-5DBC7DA17E32}" destId="{C2E3B202-D665-47E7-AB06-9FF700E9E815}" srcOrd="2" destOrd="0" presId="urn:microsoft.com/office/officeart/2005/8/layout/default"/>
    <dgm:cxn modelId="{876B8423-3191-41DF-8052-86BF5F1DBF52}" type="presParOf" srcId="{37E45A64-480F-474E-9220-5DBC7DA17E32}" destId="{07D0E4CB-C382-436C-96C3-440698F3FDC8}" srcOrd="3" destOrd="0" presId="urn:microsoft.com/office/officeart/2005/8/layout/default"/>
    <dgm:cxn modelId="{DF3852E0-41E0-4CE9-ADC4-985041D3117F}" type="presParOf" srcId="{37E45A64-480F-474E-9220-5DBC7DA17E32}" destId="{64F46C56-9B87-4C9F-B874-9D0165F2F646}" srcOrd="4" destOrd="0" presId="urn:microsoft.com/office/officeart/2005/8/layout/default"/>
    <dgm:cxn modelId="{BA39C8E3-BBBA-467B-97E7-94F41DDF2B08}" type="presParOf" srcId="{37E45A64-480F-474E-9220-5DBC7DA17E32}" destId="{ECE94E85-3737-41A0-96ED-ED968235DD39}" srcOrd="5" destOrd="0" presId="urn:microsoft.com/office/officeart/2005/8/layout/default"/>
    <dgm:cxn modelId="{FAFA3179-7502-4949-9BF6-14E425097345}" type="presParOf" srcId="{37E45A64-480F-474E-9220-5DBC7DA17E32}" destId="{F647A487-3E85-4777-B654-EA6C256491ED}" srcOrd="6" destOrd="0" presId="urn:microsoft.com/office/officeart/2005/8/layout/default"/>
    <dgm:cxn modelId="{82BCA4D0-0EF5-4D0A-A76D-A640CFC11A71}" type="presParOf" srcId="{37E45A64-480F-474E-9220-5DBC7DA17E32}" destId="{BB1F3A34-13AB-482F-8AD4-67DDC4B9D722}" srcOrd="7" destOrd="0" presId="urn:microsoft.com/office/officeart/2005/8/layout/default"/>
    <dgm:cxn modelId="{74F6E14A-A51B-4571-A060-2D2B2E079BE0}" type="presParOf" srcId="{37E45A64-480F-474E-9220-5DBC7DA17E32}" destId="{127952BC-CF5E-4CAC-BC10-7C90A208D150}" srcOrd="8" destOrd="0" presId="urn:microsoft.com/office/officeart/2005/8/layout/default"/>
    <dgm:cxn modelId="{3BEB5B57-6522-488A-9BE7-558C38E55696}" type="presParOf" srcId="{37E45A64-480F-474E-9220-5DBC7DA17E32}" destId="{3C415B65-C41B-4653-BB11-9BAFDE323E8D}" srcOrd="9" destOrd="0" presId="urn:microsoft.com/office/officeart/2005/8/layout/default"/>
    <dgm:cxn modelId="{877E1C8D-3AF1-4415-BEDE-FCE8C7BA5E36}" type="presParOf" srcId="{37E45A64-480F-474E-9220-5DBC7DA17E32}" destId="{E439071A-17EA-43AF-938A-BA30EACBDE3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52349-F83E-4904-BFE2-1F9F85613147}">
      <dsp:nvSpPr>
        <dsp:cNvPr id="0" name=""/>
        <dsp:cNvSpPr/>
      </dsp:nvSpPr>
      <dsp:spPr>
        <a:xfrm>
          <a:off x="4132505" y="27906"/>
          <a:ext cx="2929830" cy="1757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b-NO" sz="2900" i="1" kern="1200"/>
            <a:t>Prosedyre for selvevaluering </a:t>
          </a:r>
          <a:endParaRPr lang="en-US" sz="2900" kern="1200"/>
        </a:p>
        <a:p>
          <a:pPr marL="228600" lvl="1" indent="-228600" algn="l" defTabSz="1022350">
            <a:lnSpc>
              <a:spcPct val="90000"/>
            </a:lnSpc>
            <a:spcBef>
              <a:spcPct val="0"/>
            </a:spcBef>
            <a:spcAft>
              <a:spcPct val="15000"/>
            </a:spcAft>
            <a:buChar char="•"/>
          </a:pPr>
          <a:r>
            <a:rPr lang="nb-NO" sz="2300" i="1" kern="1200"/>
            <a:t>Plan, rutiner og metoder</a:t>
          </a:r>
          <a:endParaRPr lang="en-US" sz="2300" kern="1200"/>
        </a:p>
      </dsp:txBody>
      <dsp:txXfrm>
        <a:off x="4132505" y="27906"/>
        <a:ext cx="2929830" cy="1757898"/>
      </dsp:txXfrm>
    </dsp:sp>
    <dsp:sp modelId="{C2E3B202-D665-47E7-AB06-9FF700E9E815}">
      <dsp:nvSpPr>
        <dsp:cNvPr id="0" name=""/>
        <dsp:cNvSpPr/>
      </dsp:nvSpPr>
      <dsp:spPr>
        <a:xfrm>
          <a:off x="8085168" y="11135"/>
          <a:ext cx="2929830" cy="17578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i="1" kern="1200" dirty="0"/>
            <a:t>Kvalitetssikring </a:t>
          </a:r>
          <a:endParaRPr lang="en-US" sz="2900" kern="1200" dirty="0"/>
        </a:p>
      </dsp:txBody>
      <dsp:txXfrm>
        <a:off x="8085168" y="11135"/>
        <a:ext cx="2929830" cy="1757898"/>
      </dsp:txXfrm>
    </dsp:sp>
    <dsp:sp modelId="{64F46C56-9B87-4C9F-B874-9D0165F2F646}">
      <dsp:nvSpPr>
        <dsp:cNvPr id="0" name=""/>
        <dsp:cNvSpPr/>
      </dsp:nvSpPr>
      <dsp:spPr>
        <a:xfrm>
          <a:off x="8007" y="2047995"/>
          <a:ext cx="2929830" cy="17578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i="1" kern="1200" dirty="0"/>
            <a:t>Kvalitetsutvikling </a:t>
          </a:r>
          <a:endParaRPr lang="en-US" sz="2900" kern="1200" dirty="0"/>
        </a:p>
      </dsp:txBody>
      <dsp:txXfrm>
        <a:off x="8007" y="2047995"/>
        <a:ext cx="2929830" cy="1757898"/>
      </dsp:txXfrm>
    </dsp:sp>
    <dsp:sp modelId="{F647A487-3E85-4777-B654-EA6C256491ED}">
      <dsp:nvSpPr>
        <dsp:cNvPr id="0" name=""/>
        <dsp:cNvSpPr/>
      </dsp:nvSpPr>
      <dsp:spPr>
        <a:xfrm>
          <a:off x="4182839" y="2022816"/>
          <a:ext cx="2929830" cy="17578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i="1" kern="1200" dirty="0"/>
            <a:t>Medvirkning</a:t>
          </a:r>
          <a:endParaRPr lang="en-US" sz="2900" kern="1200" dirty="0"/>
        </a:p>
      </dsp:txBody>
      <dsp:txXfrm>
        <a:off x="4182839" y="2022816"/>
        <a:ext cx="2929830" cy="1757898"/>
      </dsp:txXfrm>
    </dsp:sp>
    <dsp:sp modelId="{127952BC-CF5E-4CAC-BC10-7C90A208D150}">
      <dsp:nvSpPr>
        <dsp:cNvPr id="0" name=""/>
        <dsp:cNvSpPr/>
      </dsp:nvSpPr>
      <dsp:spPr>
        <a:xfrm>
          <a:off x="8100119" y="2056374"/>
          <a:ext cx="2929830" cy="17578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i="1" kern="1200" dirty="0"/>
            <a:t>Oppfølging av  funn</a:t>
          </a:r>
          <a:endParaRPr lang="en-US" sz="2900" kern="1200" dirty="0"/>
        </a:p>
      </dsp:txBody>
      <dsp:txXfrm>
        <a:off x="8100119" y="2056374"/>
        <a:ext cx="2929830" cy="1757898"/>
      </dsp:txXfrm>
    </dsp:sp>
    <dsp:sp modelId="{E439071A-17EA-43AF-938A-BA30EACBDE30}">
      <dsp:nvSpPr>
        <dsp:cNvPr id="0" name=""/>
        <dsp:cNvSpPr/>
      </dsp:nvSpPr>
      <dsp:spPr>
        <a:xfrm>
          <a:off x="0" y="8387"/>
          <a:ext cx="2929830" cy="1757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dirty="0"/>
            <a:t>Verdigrunnlag og målsetting</a:t>
          </a:r>
        </a:p>
      </dsp:txBody>
      <dsp:txXfrm>
        <a:off x="0" y="8387"/>
        <a:ext cx="2929830" cy="17578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AC69-6AF9-487B-9152-D2D0EAC67D38}" type="datetimeFigureOut">
              <a:rPr lang="nb-NO" smtClean="0"/>
              <a:t>29.04.2020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3FE2E-649D-4C08-A9AF-6BD847F6757F}" type="slidenum">
              <a:rPr lang="nb-NO" smtClean="0"/>
              <a:t>‹#›</a:t>
            </a:fld>
            <a:endParaRPr lang="nb-NO"/>
          </a:p>
        </p:txBody>
      </p:sp>
    </p:spTree>
    <p:extLst>
      <p:ext uri="{BB962C8B-B14F-4D97-AF65-F5344CB8AC3E}">
        <p14:creationId xmlns:p14="http://schemas.microsoft.com/office/powerpoint/2010/main" val="411701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løpet av september, i etterkant av «Klimaseminaret» for de fem folkehøgskolestyrene på selveste valgdagen, så vedtok NKF, IKF, IF og FHF Bærekraftvedtaket og 9. oktober gjorde også FHSR det samme vedtaket. Dette er historisk – både seminaret og ikke minst et slikt felles vedtak!</a:t>
            </a:r>
          </a:p>
          <a:p>
            <a:r>
              <a:rPr lang="nb-NO" dirty="0"/>
              <a:t>Dette er et resultat av et økende engasjement for bærekraftig utvikling i folkehøgskolen, både i organisasjonene og blant folkehøgskolene, og det har vært en modningsprosess over flere år, men når det først ble seminar og forslag til vedtak så er jeg imponert over hvor effektive styrene var slik at vi raskt fikk på plass Bærekraftvedtaket som organisasjonene ønsker skal inspirere folkehøgskolene til økt innsats for å nå FNs bærekraftsmål –</a:t>
            </a:r>
          </a:p>
          <a:p>
            <a:r>
              <a:rPr lang="nb-NO" dirty="0"/>
              <a:t>Med særlig vekt på mål 13om å stoppe klimaendringene</a:t>
            </a:r>
          </a:p>
          <a:p>
            <a:r>
              <a:rPr lang="nb-NO" dirty="0"/>
              <a:t>Og mål 4.7 om utdanning for bærekraftig utvikling.</a:t>
            </a:r>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2</a:t>
            </a:fld>
            <a:endParaRPr lang="nb-NO" noProof="0" dirty="0"/>
          </a:p>
        </p:txBody>
      </p:sp>
    </p:spTree>
    <p:extLst>
      <p:ext uri="{BB962C8B-B14F-4D97-AF65-F5344CB8AC3E}">
        <p14:creationId xmlns:p14="http://schemas.microsoft.com/office/powerpoint/2010/main" val="10253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r>
              <a:rPr lang="nb-NO" dirty="0"/>
              <a:t>Gjennomgang av vedtaket- hovedvekt på årlig lokal klimaplan</a:t>
            </a:r>
          </a:p>
        </p:txBody>
      </p:sp>
      <p:sp>
        <p:nvSpPr>
          <p:cNvPr id="4" name="Plassholder for lysbildenummer 3"/>
          <p:cNvSpPr>
            <a:spLocks noGrp="1"/>
          </p:cNvSpPr>
          <p:nvPr>
            <p:ph type="sldNum" sz="quarter" idx="10"/>
          </p:nvPr>
        </p:nvSpPr>
        <p:spPr/>
        <p:txBody>
          <a:bodyPr rtlCol="0"/>
          <a:lstStyle/>
          <a:p>
            <a:pPr rtl="0"/>
            <a:fld id="{DF293C6C-82EA-4D9D-AA8A-69C85F2EE2B5}" type="slidenum">
              <a:rPr lang="nb-NO" smtClean="0"/>
              <a:t>3</a:t>
            </a:fld>
            <a:endParaRPr lang="nb-NO" dirty="0"/>
          </a:p>
        </p:txBody>
      </p:sp>
    </p:spTree>
    <p:extLst>
      <p:ext uri="{BB962C8B-B14F-4D97-AF65-F5344CB8AC3E}">
        <p14:creationId xmlns:p14="http://schemas.microsoft.com/office/powerpoint/2010/main" val="239180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«Gjennom selvevaluering skal skolene etablere rutiner for kritisk å vurdere egen virksomhet, identifisere områder for forbedring, sette inn ressurser for å oppnå forbedringer, og vurdere de resultatene man oppnår. Omtale av skolens verdigrunnlag og målsetting - Omtale av skolens prosedyre for selvevaluering, kvalitetssikring og kvalitetsutvikling Ansattes medvirkning - Elevenes medvirkning Rapporten må identifisere de funn som er gjort gjennom selvevalueringen, og gi informasjon om hvordan skolen vil følge opp funnene.»</a:t>
            </a:r>
          </a:p>
        </p:txBody>
      </p:sp>
      <p:sp>
        <p:nvSpPr>
          <p:cNvPr id="4" name="Plassholder for lysbildenummer 3"/>
          <p:cNvSpPr>
            <a:spLocks noGrp="1"/>
          </p:cNvSpPr>
          <p:nvPr>
            <p:ph type="sldNum" sz="quarter" idx="5"/>
          </p:nvPr>
        </p:nvSpPr>
        <p:spPr/>
        <p:txBody>
          <a:bodyPr/>
          <a:lstStyle/>
          <a:p>
            <a:fld id="{A6A3FE2E-649D-4C08-A9AF-6BD847F6757F}" type="slidenum">
              <a:rPr lang="nb-NO" smtClean="0"/>
              <a:t>4</a:t>
            </a:fld>
            <a:endParaRPr lang="nb-NO"/>
          </a:p>
        </p:txBody>
      </p:sp>
    </p:spTree>
    <p:extLst>
      <p:ext uri="{BB962C8B-B14F-4D97-AF65-F5344CB8AC3E}">
        <p14:creationId xmlns:p14="http://schemas.microsoft.com/office/powerpoint/2010/main" val="103379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folkehøgskoler har hatt samarbeid med det som tidligere het Stiftelsen Idebanken gjennom Balanseakten. Idebanken brukte mye denne Bærekraftmatrisen for å kartlegge hva man allerede gjør for bærekraftig utvikling, på de tre ulike områdene innenfor bærekraft og gjennom hvilke kunnskapsformer. </a:t>
            </a:r>
          </a:p>
          <a:p>
            <a:r>
              <a:rPr lang="nb-NO" dirty="0"/>
              <a:t>Denne modellen kan være nyttig i kartleggingen av skolens arbeid før man bestemmer seg for hva som skal være neste års satsningsområder.</a:t>
            </a:r>
          </a:p>
          <a:p>
            <a:r>
              <a:rPr lang="nb-NO" dirty="0"/>
              <a:t>Her kan dere se et eksempel fra tre folkehøgskoler som deltok på et IU/Idebanken seminar for en del år tilbake. </a:t>
            </a:r>
          </a:p>
          <a:p>
            <a:r>
              <a:rPr lang="nb-NO" dirty="0"/>
              <a:t>I tillegg til å kartlegge, kan det også gi en mestringsfølelse for skolen over at man allerede gjør veldig mye.</a:t>
            </a:r>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5</a:t>
            </a:fld>
            <a:endParaRPr lang="nb-NO" noProof="0" dirty="0"/>
          </a:p>
        </p:txBody>
      </p:sp>
    </p:spTree>
    <p:extLst>
      <p:ext uri="{BB962C8B-B14F-4D97-AF65-F5344CB8AC3E}">
        <p14:creationId xmlns:p14="http://schemas.microsoft.com/office/powerpoint/2010/main" val="239417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Ledelse, elev, praktisk og pedagogisk: Kollegastøtte og tverrfaglighet</a:t>
            </a:r>
          </a:p>
          <a:p>
            <a:r>
              <a:rPr lang="nb-NO" dirty="0"/>
              <a:t>Ovenfra og ned – eller nedenfra og opp? Ledelsen må sette gode rammer – men gi rom for initiativ fra både ansatte og elever. </a:t>
            </a:r>
          </a:p>
          <a:p>
            <a:r>
              <a:rPr lang="nb-NO" dirty="0"/>
              <a:t>Samtalelunsj: For elever og ansatte om et gitt tema – </a:t>
            </a:r>
            <a:r>
              <a:rPr lang="nb-NO" dirty="0" err="1"/>
              <a:t>warm</a:t>
            </a:r>
            <a:r>
              <a:rPr lang="nb-NO" dirty="0"/>
              <a:t> data lab. </a:t>
            </a:r>
          </a:p>
          <a:p>
            <a:endParaRPr lang="nb-NO" dirty="0"/>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8</a:t>
            </a:fld>
            <a:endParaRPr lang="nb-NO" noProof="0" dirty="0"/>
          </a:p>
        </p:txBody>
      </p:sp>
    </p:spTree>
    <p:extLst>
      <p:ext uri="{BB962C8B-B14F-4D97-AF65-F5344CB8AC3E}">
        <p14:creationId xmlns:p14="http://schemas.microsoft.com/office/powerpoint/2010/main" val="303615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29.04.2020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300213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29.04.2020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164339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29.04.2020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27774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29.04.2020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074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29.04.2020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158555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1E2F29AE-B7AA-422D-B28B-4405AD6DF721}" type="datetimeFigureOut">
              <a:rPr lang="nb-NO" smtClean="0"/>
              <a:t>29.04.2020</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7630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29.04.2020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97969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E2F29AE-B7AA-422D-B28B-4405AD6DF721}" type="datetimeFigureOut">
              <a:rPr lang="nb-NO" smtClean="0"/>
              <a:t>29.04.2020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8908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F29AE-B7AA-422D-B28B-4405AD6DF721}" type="datetimeFigureOut">
              <a:rPr lang="nb-NO" smtClean="0"/>
              <a:t>29.04.2020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60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E2F29AE-B7AA-422D-B28B-4405AD6DF721}" type="datetimeFigureOut">
              <a:rPr lang="nb-NO" smtClean="0"/>
              <a:t>29.04.2020</a:t>
            </a:fld>
            <a:endParaRPr lang="nb-NO"/>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6174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E2F29AE-B7AA-422D-B28B-4405AD6DF721}" type="datetimeFigureOut">
              <a:rPr lang="nb-NO" smtClean="0"/>
              <a:t>29.04.2020</a:t>
            </a:fld>
            <a:endParaRPr lang="nb-NO"/>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30013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E2F29AE-B7AA-422D-B28B-4405AD6DF721}" type="datetimeFigureOut">
              <a:rPr lang="nb-NO" smtClean="0"/>
              <a:t>29.04.2020</a:t>
            </a:fld>
            <a:endParaRPr lang="nb-N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b-N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035D8DE-718F-4C21-A650-4F3E3C36F08B}" type="slidenum">
              <a:rPr lang="nb-NO" smtClean="0"/>
              <a:t>‹#›</a:t>
            </a:fld>
            <a:endParaRPr lang="nb-NO"/>
          </a:p>
        </p:txBody>
      </p:sp>
    </p:spTree>
    <p:extLst>
      <p:ext uri="{BB962C8B-B14F-4D97-AF65-F5344CB8AC3E}">
        <p14:creationId xmlns:p14="http://schemas.microsoft.com/office/powerpoint/2010/main" val="124758643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lkehogskoleradet.no/selvevalueringskurs2020" TargetMode="External"/><Relationship Id="rId2" Type="http://schemas.openxmlformats.org/officeDocument/2006/relationships/hyperlink" Target="http://www.folkehogskoleradet.no/berekraftvedtak" TargetMode="External"/><Relationship Id="rId1" Type="http://schemas.openxmlformats.org/officeDocument/2006/relationships/slideLayout" Target="../slideLayouts/slideLayout2.xml"/><Relationship Id="rId4" Type="http://schemas.openxmlformats.org/officeDocument/2006/relationships/hyperlink" Target="https://www.udir.no/verktoy/tavla/tavla---for-folkehogskol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ACC8E-EB61-49CE-AD59-89E2F09F38B3}"/>
              </a:ext>
            </a:extLst>
          </p:cNvPr>
          <p:cNvSpPr>
            <a:spLocks noGrp="1"/>
          </p:cNvSpPr>
          <p:nvPr>
            <p:ph type="ctrTitle"/>
          </p:nvPr>
        </p:nvSpPr>
        <p:spPr/>
        <p:txBody>
          <a:bodyPr/>
          <a:lstStyle/>
          <a:p>
            <a:r>
              <a:rPr lang="nb-NO" dirty="0"/>
              <a:t>Folkehøgskolenes</a:t>
            </a:r>
            <a:br>
              <a:rPr lang="nb-NO" dirty="0"/>
            </a:br>
            <a:r>
              <a:rPr lang="nb-NO" dirty="0"/>
              <a:t>Bærekraftvedtak</a:t>
            </a:r>
          </a:p>
        </p:txBody>
      </p:sp>
      <p:sp>
        <p:nvSpPr>
          <p:cNvPr id="3" name="Undertittel 2">
            <a:extLst>
              <a:ext uri="{FF2B5EF4-FFF2-40B4-BE49-F238E27FC236}">
                <a16:creationId xmlns:a16="http://schemas.microsoft.com/office/drawing/2014/main" id="{FB672313-86F2-4D00-99DD-9F863B8BD5AB}"/>
              </a:ext>
            </a:extLst>
          </p:cNvPr>
          <p:cNvSpPr>
            <a:spLocks noGrp="1"/>
          </p:cNvSpPr>
          <p:nvPr>
            <p:ph type="subTitle" idx="1"/>
          </p:nvPr>
        </p:nvSpPr>
        <p:spPr>
          <a:xfrm>
            <a:off x="2695194" y="4352544"/>
            <a:ext cx="6801612" cy="564013"/>
          </a:xfrm>
        </p:spPr>
        <p:txBody>
          <a:bodyPr>
            <a:normAutofit/>
          </a:bodyPr>
          <a:lstStyle/>
          <a:p>
            <a:r>
              <a:rPr lang="nb-NO" sz="2800" dirty="0"/>
              <a:t>Veiledningsvideo nr. 2:  Selvevaluering</a:t>
            </a:r>
          </a:p>
        </p:txBody>
      </p:sp>
      <p:sp>
        <p:nvSpPr>
          <p:cNvPr id="4" name="Undertittel 2">
            <a:extLst>
              <a:ext uri="{FF2B5EF4-FFF2-40B4-BE49-F238E27FC236}">
                <a16:creationId xmlns:a16="http://schemas.microsoft.com/office/drawing/2014/main" id="{E4A3C409-905A-4F99-88D4-50754C2656DA}"/>
              </a:ext>
            </a:extLst>
          </p:cNvPr>
          <p:cNvSpPr txBox="1">
            <a:spLocks/>
          </p:cNvSpPr>
          <p:nvPr/>
        </p:nvSpPr>
        <p:spPr>
          <a:xfrm>
            <a:off x="2695194" y="5711688"/>
            <a:ext cx="6801612" cy="748748"/>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10000"/>
              </a:lnSpc>
              <a:spcBef>
                <a:spcPts val="0"/>
              </a:spcBef>
            </a:pPr>
            <a:r>
              <a:rPr lang="nb-NO" dirty="0"/>
              <a:t>Presentert av Brita Phuthi</a:t>
            </a:r>
          </a:p>
          <a:p>
            <a:pPr>
              <a:lnSpc>
                <a:spcPct val="110000"/>
              </a:lnSpc>
              <a:spcBef>
                <a:spcPts val="0"/>
              </a:spcBef>
            </a:pPr>
            <a:r>
              <a:rPr lang="nb-NO" dirty="0"/>
              <a:t>Internasjonal rådgiver i Folkehøgskolerådet</a:t>
            </a:r>
          </a:p>
        </p:txBody>
      </p:sp>
    </p:spTree>
    <p:extLst>
      <p:ext uri="{BB962C8B-B14F-4D97-AF65-F5344CB8AC3E}">
        <p14:creationId xmlns:p14="http://schemas.microsoft.com/office/powerpoint/2010/main" val="415349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2364259" y="247948"/>
            <a:ext cx="7537622" cy="6287795"/>
          </a:xfrm>
          <a:prstGeom prst="rect">
            <a:avLst/>
          </a:prstGeom>
        </p:spPr>
      </p:pic>
      <p:pic>
        <p:nvPicPr>
          <p:cNvPr id="2" name="Bilde 1"/>
          <p:cNvPicPr>
            <a:picLocks noChangeAspect="1"/>
          </p:cNvPicPr>
          <p:nvPr/>
        </p:nvPicPr>
        <p:blipFill>
          <a:blip r:embed="rId3"/>
          <a:stretch>
            <a:fillRect/>
          </a:stretch>
        </p:blipFill>
        <p:spPr>
          <a:xfrm>
            <a:off x="3945900" y="6209578"/>
            <a:ext cx="2054530" cy="652329"/>
          </a:xfrm>
          <a:prstGeom prst="rect">
            <a:avLst/>
          </a:prstGeom>
        </p:spPr>
      </p:pic>
      <p:sp>
        <p:nvSpPr>
          <p:cNvPr id="3" name="TekstSylinder 2"/>
          <p:cNvSpPr txBox="1"/>
          <p:nvPr/>
        </p:nvSpPr>
        <p:spPr>
          <a:xfrm>
            <a:off x="7051410" y="5941695"/>
            <a:ext cx="2281881"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Foredrag av Framtiden i våre hender</a:t>
            </a:r>
          </a:p>
        </p:txBody>
      </p:sp>
      <p:sp>
        <p:nvSpPr>
          <p:cNvPr id="5" name="TekstSylinder 4"/>
          <p:cNvSpPr txBox="1"/>
          <p:nvPr/>
        </p:nvSpPr>
        <p:spPr>
          <a:xfrm>
            <a:off x="510746" y="4802659"/>
            <a:ext cx="3015049" cy="9787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Ny spørreundersøkelse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Ca. 9/10 svarte at de kunne tenke seg å spise mer vegetarmat etter kurset.</a:t>
            </a:r>
          </a:p>
        </p:txBody>
      </p:sp>
      <p:sp>
        <p:nvSpPr>
          <p:cNvPr id="6" name="TekstSylinder 5"/>
          <p:cNvSpPr txBox="1"/>
          <p:nvPr/>
        </p:nvSpPr>
        <p:spPr>
          <a:xfrm>
            <a:off x="321275" y="1416157"/>
            <a:ext cx="2594921" cy="18651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Konklusjon og refleksjon:</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Gjennom frivillige kurs, treffende foredrag og god informasjon kan vi endre holdninger elever og ansatte har til vegetarmat.</a:t>
            </a:r>
          </a:p>
        </p:txBody>
      </p:sp>
      <p:sp>
        <p:nvSpPr>
          <p:cNvPr id="7" name="TekstSylinder 6"/>
          <p:cNvSpPr txBox="1"/>
          <p:nvPr/>
        </p:nvSpPr>
        <p:spPr>
          <a:xfrm>
            <a:off x="9172653" y="3281283"/>
            <a:ext cx="2397211" cy="164352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 Neste aksjon bør være en valgfri aktivitet.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 Informere i god tid.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 Gi elevene full oversikt over hva de deltar på.</a:t>
            </a:r>
          </a:p>
        </p:txBody>
      </p:sp>
    </p:spTree>
    <p:extLst>
      <p:ext uri="{BB962C8B-B14F-4D97-AF65-F5344CB8AC3E}">
        <p14:creationId xmlns:p14="http://schemas.microsoft.com/office/powerpoint/2010/main" val="2468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2A66A9-FA63-4247-B51C-6201AB53D7F3}"/>
              </a:ext>
            </a:extLst>
          </p:cNvPr>
          <p:cNvSpPr>
            <a:spLocks noGrp="1"/>
          </p:cNvSpPr>
          <p:nvPr>
            <p:ph type="title"/>
          </p:nvPr>
        </p:nvSpPr>
        <p:spPr/>
        <p:txBody>
          <a:bodyPr/>
          <a:lstStyle/>
          <a:p>
            <a:r>
              <a:rPr lang="nb-NO" dirty="0"/>
              <a:t>Ressurser</a:t>
            </a:r>
          </a:p>
        </p:txBody>
      </p:sp>
      <p:sp>
        <p:nvSpPr>
          <p:cNvPr id="3" name="Plassholder for innhold 2">
            <a:extLst>
              <a:ext uri="{FF2B5EF4-FFF2-40B4-BE49-F238E27FC236}">
                <a16:creationId xmlns:a16="http://schemas.microsoft.com/office/drawing/2014/main" id="{D07BA2A5-50B5-4366-A8DE-AE54C6B69C3A}"/>
              </a:ext>
            </a:extLst>
          </p:cNvPr>
          <p:cNvSpPr>
            <a:spLocks noGrp="1"/>
          </p:cNvSpPr>
          <p:nvPr>
            <p:ph idx="1"/>
          </p:nvPr>
        </p:nvSpPr>
        <p:spPr>
          <a:xfrm>
            <a:off x="2231136" y="2638044"/>
            <a:ext cx="7729728" cy="3457956"/>
          </a:xfrm>
        </p:spPr>
        <p:txBody>
          <a:bodyPr>
            <a:normAutofit/>
          </a:bodyPr>
          <a:lstStyle/>
          <a:p>
            <a:r>
              <a:rPr lang="nb-NO" dirty="0"/>
              <a:t>Nettside for Bærekraftvedtaket:</a:t>
            </a:r>
          </a:p>
          <a:p>
            <a:pPr marL="0" indent="0">
              <a:buNone/>
            </a:pPr>
            <a:r>
              <a:rPr lang="nb-NO" dirty="0">
                <a:hlinkClick r:id="rId2"/>
              </a:rPr>
              <a:t>www.folkehogskoleradet.no/berekraftvedtak</a:t>
            </a:r>
            <a:endParaRPr lang="nb-NO" dirty="0"/>
          </a:p>
          <a:p>
            <a:endParaRPr lang="nb-NO" dirty="0"/>
          </a:p>
          <a:p>
            <a:r>
              <a:rPr lang="nb-NO" dirty="0"/>
              <a:t>Materiale fra kurs om selvevaluering i folkehøgskolen februar 2020:</a:t>
            </a:r>
          </a:p>
          <a:p>
            <a:pPr marL="0" indent="0">
              <a:buNone/>
            </a:pPr>
            <a:r>
              <a:rPr lang="nb-NO" dirty="0">
                <a:hlinkClick r:id="rId3"/>
              </a:rPr>
              <a:t>https://www.folkehogskoleradet.no/selvevalueringskurs2020</a:t>
            </a:r>
            <a:endParaRPr lang="nb-NO" dirty="0"/>
          </a:p>
          <a:p>
            <a:pPr marL="0" indent="0">
              <a:buNone/>
            </a:pPr>
            <a:endParaRPr lang="nb-NO" dirty="0"/>
          </a:p>
          <a:p>
            <a:r>
              <a:rPr lang="nb-NO" dirty="0" err="1"/>
              <a:t>Tilskuddsbrev</a:t>
            </a:r>
            <a:r>
              <a:rPr lang="nb-NO" dirty="0"/>
              <a:t> fra </a:t>
            </a:r>
            <a:r>
              <a:rPr lang="nb-NO" dirty="0" err="1"/>
              <a:t>Udir</a:t>
            </a:r>
            <a:r>
              <a:rPr lang="nb-NO" dirty="0"/>
              <a:t> med krav til selvevaluering (innlogging kreves):</a:t>
            </a:r>
          </a:p>
          <a:p>
            <a:pPr marL="0" indent="0">
              <a:buNone/>
            </a:pPr>
            <a:r>
              <a:rPr lang="nb-NO" dirty="0">
                <a:hlinkClick r:id="rId4"/>
              </a:rPr>
              <a:t>https://www.udir.no/verktoy/tavla/tavla---for-folkehogskoler/</a:t>
            </a:r>
            <a:endParaRPr lang="nb-NO" dirty="0"/>
          </a:p>
        </p:txBody>
      </p:sp>
    </p:spTree>
    <p:extLst>
      <p:ext uri="{BB962C8B-B14F-4D97-AF65-F5344CB8AC3E}">
        <p14:creationId xmlns:p14="http://schemas.microsoft.com/office/powerpoint/2010/main" val="48554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9F647-1518-4EE4-A1AD-FCA0821B958A}"/>
              </a:ext>
            </a:extLst>
          </p:cNvPr>
          <p:cNvSpPr>
            <a:spLocks noGrp="1"/>
          </p:cNvSpPr>
          <p:nvPr>
            <p:ph type="title"/>
          </p:nvPr>
        </p:nvSpPr>
        <p:spPr>
          <a:xfrm>
            <a:off x="718003" y="1128389"/>
            <a:ext cx="10755994" cy="2993037"/>
          </a:xfrm>
        </p:spPr>
        <p:txBody>
          <a:bodyPr>
            <a:normAutofit/>
          </a:bodyPr>
          <a:lstStyle/>
          <a:p>
            <a:pPr algn="l">
              <a:spcBef>
                <a:spcPts val="600"/>
              </a:spcBef>
              <a:spcAft>
                <a:spcPts val="600"/>
              </a:spcAft>
            </a:pPr>
            <a:r>
              <a:rPr lang="nn-NO" dirty="0">
                <a:solidFill>
                  <a:srgbClr val="000000"/>
                </a:solidFill>
              </a:rPr>
              <a:t>Skoleårene 2020-23: </a:t>
            </a:r>
            <a:br>
              <a:rPr lang="nn-NO" dirty="0">
                <a:solidFill>
                  <a:srgbClr val="000000"/>
                </a:solidFill>
              </a:rPr>
            </a:br>
            <a:r>
              <a:rPr lang="nn-NO" dirty="0">
                <a:solidFill>
                  <a:srgbClr val="000000"/>
                </a:solidFill>
              </a:rPr>
              <a:t>Skolene har bærekraftig utvikling som sentralt tema for sin selvevaluering i løpet av tre år.</a:t>
            </a:r>
          </a:p>
        </p:txBody>
      </p:sp>
    </p:spTree>
    <p:extLst>
      <p:ext uri="{BB962C8B-B14F-4D97-AF65-F5344CB8AC3E}">
        <p14:creationId xmlns:p14="http://schemas.microsoft.com/office/powerpoint/2010/main" val="4174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2DF19-720C-448B-912E-8649ED438347}"/>
              </a:ext>
            </a:extLst>
          </p:cNvPr>
          <p:cNvSpPr>
            <a:spLocks noGrp="1"/>
          </p:cNvSpPr>
          <p:nvPr>
            <p:ph type="title"/>
          </p:nvPr>
        </p:nvSpPr>
        <p:spPr>
          <a:xfrm>
            <a:off x="1143000" y="609600"/>
            <a:ext cx="9875520" cy="1046922"/>
          </a:xfrm>
        </p:spPr>
        <p:txBody>
          <a:bodyPr rtlCol="0">
            <a:normAutofit fontScale="90000"/>
          </a:bodyPr>
          <a:lstStyle/>
          <a:p>
            <a:r>
              <a:rPr lang="nb-NO" dirty="0"/>
              <a:t>Bærekraft som hovedtema </a:t>
            </a:r>
            <a:r>
              <a:rPr lang="nb-NO" i="1" u="sng" dirty="0"/>
              <a:t>Eller</a:t>
            </a:r>
            <a:r>
              <a:rPr lang="nb-NO" dirty="0"/>
              <a:t> undertema  skoleårene 2020-2023</a:t>
            </a:r>
          </a:p>
        </p:txBody>
      </p:sp>
      <p:sp>
        <p:nvSpPr>
          <p:cNvPr id="4" name="Plassholder for innhold 3">
            <a:extLst>
              <a:ext uri="{FF2B5EF4-FFF2-40B4-BE49-F238E27FC236}">
                <a16:creationId xmlns:a16="http://schemas.microsoft.com/office/drawing/2014/main" id="{6BD434BF-9D35-472C-9202-7279F2394E29}"/>
              </a:ext>
            </a:extLst>
          </p:cNvPr>
          <p:cNvSpPr>
            <a:spLocks noGrp="1"/>
          </p:cNvSpPr>
          <p:nvPr>
            <p:ph idx="1"/>
          </p:nvPr>
        </p:nvSpPr>
        <p:spPr>
          <a:xfrm>
            <a:off x="2004392" y="2280235"/>
            <a:ext cx="8603841" cy="3101983"/>
          </a:xfrm>
        </p:spPr>
        <p:txBody>
          <a:bodyPr/>
          <a:lstStyle/>
          <a:p>
            <a:r>
              <a:rPr lang="nb-NO" sz="2000" dirty="0">
                <a:solidFill>
                  <a:schemeClr val="tx1"/>
                </a:solidFill>
                <a:latin typeface="Calibri" panose="020F0502020204030204" pitchFamily="34" charset="0"/>
              </a:rPr>
              <a:t>I begge tilfeller kan man velge ut hvilke områder innenfor bærekraftig utvikling man ønsker å jobbe med, gjerne relatert til mål i klimaplan, områder for utslippskutt og/eller bruk av Globalvettreglene.</a:t>
            </a:r>
          </a:p>
          <a:p>
            <a:r>
              <a:rPr lang="nb-NO" sz="2000" dirty="0">
                <a:solidFill>
                  <a:schemeClr val="tx1"/>
                </a:solidFill>
                <a:latin typeface="Calibri" panose="020F0502020204030204" pitchFamily="34" charset="0"/>
              </a:rPr>
              <a:t>Velg gjerne områder som er motiverende for ansatte og elever  -  som man opplever det er gøy og inspirerende å jobbe med. </a:t>
            </a:r>
          </a:p>
          <a:p>
            <a:r>
              <a:rPr lang="nb-NO" sz="2000" dirty="0">
                <a:solidFill>
                  <a:schemeClr val="tx1"/>
                </a:solidFill>
                <a:latin typeface="Calibri" panose="020F0502020204030204" pitchFamily="34" charset="0"/>
              </a:rPr>
              <a:t>Kobling til skolens verdigrunnlag kan oppleves som mer forpliktende.</a:t>
            </a:r>
          </a:p>
          <a:p>
            <a:endParaRPr lang="nb-NO" dirty="0"/>
          </a:p>
        </p:txBody>
      </p:sp>
    </p:spTree>
    <p:extLst>
      <p:ext uri="{BB962C8B-B14F-4D97-AF65-F5344CB8AC3E}">
        <p14:creationId xmlns:p14="http://schemas.microsoft.com/office/powerpoint/2010/main" val="344170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81192" y="702156"/>
            <a:ext cx="11029616" cy="1188720"/>
          </a:xfrm>
        </p:spPr>
        <p:txBody>
          <a:bodyPr>
            <a:normAutofit/>
          </a:bodyPr>
          <a:lstStyle/>
          <a:p>
            <a:r>
              <a:rPr lang="en-US">
                <a:solidFill>
                  <a:schemeClr val="tx1">
                    <a:lumMod val="85000"/>
                    <a:lumOff val="15000"/>
                  </a:schemeClr>
                </a:solidFill>
              </a:rPr>
              <a:t>Disposisjon av rapporten ut fra tilskuddsbrevet: </a:t>
            </a:r>
          </a:p>
        </p:txBody>
      </p:sp>
      <p:graphicFrame>
        <p:nvGraphicFramePr>
          <p:cNvPr id="18437" name="Rectangle 3">
            <a:extLst>
              <a:ext uri="{FF2B5EF4-FFF2-40B4-BE49-F238E27FC236}">
                <a16:creationId xmlns:a16="http://schemas.microsoft.com/office/drawing/2014/main" id="{326976AE-B631-47A9-A27F-8F4A0CA2A8B1}"/>
              </a:ext>
            </a:extLst>
          </p:cNvPr>
          <p:cNvGraphicFramePr>
            <a:graphicFrameLocks noGrp="1"/>
          </p:cNvGraphicFramePr>
          <p:nvPr>
            <p:ph idx="1"/>
          </p:nvPr>
        </p:nvGraphicFramePr>
        <p:xfrm>
          <a:off x="581192" y="2622404"/>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F0CC5DB-0953-4BBD-8218-C166A459508E}"/>
              </a:ext>
            </a:extLst>
          </p:cNvPr>
          <p:cNvPicPr>
            <a:picLocks noChangeAspect="1"/>
          </p:cNvPicPr>
          <p:nvPr/>
        </p:nvPicPr>
        <p:blipFill>
          <a:blip r:embed="rId3"/>
          <a:stretch>
            <a:fillRect/>
          </a:stretch>
        </p:blipFill>
        <p:spPr>
          <a:xfrm>
            <a:off x="968352" y="1872513"/>
            <a:ext cx="10255296" cy="3112974"/>
          </a:xfrm>
          <a:prstGeom prst="rect">
            <a:avLst/>
          </a:prstGeom>
        </p:spPr>
      </p:pic>
      <p:sp>
        <p:nvSpPr>
          <p:cNvPr id="11" name="Tittel 1">
            <a:extLst>
              <a:ext uri="{FF2B5EF4-FFF2-40B4-BE49-F238E27FC236}">
                <a16:creationId xmlns:a16="http://schemas.microsoft.com/office/drawing/2014/main" id="{313DC5BC-7BBA-40A9-A570-42A622EA9EEB}"/>
              </a:ext>
            </a:extLst>
          </p:cNvPr>
          <p:cNvSpPr>
            <a:spLocks noGrp="1"/>
          </p:cNvSpPr>
          <p:nvPr>
            <p:ph type="title"/>
          </p:nvPr>
        </p:nvSpPr>
        <p:spPr>
          <a:xfrm>
            <a:off x="2876735" y="714651"/>
            <a:ext cx="6438530" cy="713173"/>
          </a:xfrm>
        </p:spPr>
        <p:txBody>
          <a:bodyPr>
            <a:normAutofit fontScale="90000"/>
          </a:bodyPr>
          <a:lstStyle/>
          <a:p>
            <a:r>
              <a:rPr lang="nb-NO" sz="4800" dirty="0"/>
              <a:t>BÆREKRAFTMATRISEN</a:t>
            </a:r>
          </a:p>
        </p:txBody>
      </p:sp>
    </p:spTree>
    <p:extLst>
      <p:ext uri="{BB962C8B-B14F-4D97-AF65-F5344CB8AC3E}">
        <p14:creationId xmlns:p14="http://schemas.microsoft.com/office/powerpoint/2010/main" val="235939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E704458-970D-40CE-8770-9FAE1355915C}"/>
              </a:ext>
            </a:extLst>
          </p:cNvPr>
          <p:cNvPicPr>
            <a:picLocks noChangeAspect="1"/>
          </p:cNvPicPr>
          <p:nvPr/>
        </p:nvPicPr>
        <p:blipFill>
          <a:blip r:embed="rId2"/>
          <a:stretch>
            <a:fillRect/>
          </a:stretch>
        </p:blipFill>
        <p:spPr>
          <a:xfrm>
            <a:off x="0" y="0"/>
            <a:ext cx="9510377" cy="6585936"/>
          </a:xfrm>
          <a:prstGeom prst="rect">
            <a:avLst/>
          </a:prstGeom>
        </p:spPr>
      </p:pic>
    </p:spTree>
    <p:extLst>
      <p:ext uri="{BB962C8B-B14F-4D97-AF65-F5344CB8AC3E}">
        <p14:creationId xmlns:p14="http://schemas.microsoft.com/office/powerpoint/2010/main" val="1851455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F0F1C89-E465-4C08-B3B4-D14E2FFC84F6}"/>
              </a:ext>
            </a:extLst>
          </p:cNvPr>
          <p:cNvPicPr>
            <a:picLocks noChangeAspect="1"/>
          </p:cNvPicPr>
          <p:nvPr/>
        </p:nvPicPr>
        <p:blipFill>
          <a:blip r:embed="rId2"/>
          <a:stretch>
            <a:fillRect/>
          </a:stretch>
        </p:blipFill>
        <p:spPr>
          <a:xfrm>
            <a:off x="0" y="0"/>
            <a:ext cx="9687033" cy="6224222"/>
          </a:xfrm>
          <a:prstGeom prst="rect">
            <a:avLst/>
          </a:prstGeom>
        </p:spPr>
      </p:pic>
    </p:spTree>
    <p:extLst>
      <p:ext uri="{BB962C8B-B14F-4D97-AF65-F5344CB8AC3E}">
        <p14:creationId xmlns:p14="http://schemas.microsoft.com/office/powerpoint/2010/main" val="158052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10A6161-DC93-4D02-B6D0-8CCC1884EB5C}"/>
              </a:ext>
            </a:extLst>
          </p:cNvPr>
          <p:cNvPicPr>
            <a:picLocks noChangeAspect="1"/>
          </p:cNvPicPr>
          <p:nvPr/>
        </p:nvPicPr>
        <p:blipFill>
          <a:blip r:embed="rId3"/>
          <a:stretch>
            <a:fillRect/>
          </a:stretch>
        </p:blipFill>
        <p:spPr>
          <a:xfrm>
            <a:off x="5179056" y="0"/>
            <a:ext cx="4310246" cy="6078239"/>
          </a:xfrm>
          <a:prstGeom prst="rect">
            <a:avLst/>
          </a:prstGeom>
        </p:spPr>
      </p:pic>
      <p:pic>
        <p:nvPicPr>
          <p:cNvPr id="6" name="Bilde 5">
            <a:extLst>
              <a:ext uri="{FF2B5EF4-FFF2-40B4-BE49-F238E27FC236}">
                <a16:creationId xmlns:a16="http://schemas.microsoft.com/office/drawing/2014/main" id="{6AE770EE-316B-4AB8-A213-A3AF0A69A224}"/>
              </a:ext>
            </a:extLst>
          </p:cNvPr>
          <p:cNvPicPr>
            <a:picLocks noChangeAspect="1"/>
          </p:cNvPicPr>
          <p:nvPr/>
        </p:nvPicPr>
        <p:blipFill>
          <a:blip r:embed="rId4"/>
          <a:stretch>
            <a:fillRect/>
          </a:stretch>
        </p:blipFill>
        <p:spPr>
          <a:xfrm>
            <a:off x="0" y="0"/>
            <a:ext cx="4737738" cy="6074229"/>
          </a:xfrm>
          <a:prstGeom prst="rect">
            <a:avLst/>
          </a:prstGeom>
        </p:spPr>
      </p:pic>
    </p:spTree>
    <p:extLst>
      <p:ext uri="{BB962C8B-B14F-4D97-AF65-F5344CB8AC3E}">
        <p14:creationId xmlns:p14="http://schemas.microsoft.com/office/powerpoint/2010/main" val="275884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2364259" y="247948"/>
            <a:ext cx="7537622" cy="6287795"/>
          </a:xfrm>
          <a:prstGeom prst="rect">
            <a:avLst/>
          </a:prstGeom>
        </p:spPr>
      </p:pic>
      <p:sp>
        <p:nvSpPr>
          <p:cNvPr id="5" name="TekstSylinder 4"/>
          <p:cNvSpPr txBox="1"/>
          <p:nvPr/>
        </p:nvSpPr>
        <p:spPr>
          <a:xfrm>
            <a:off x="8147222" y="642923"/>
            <a:ext cx="2059460"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Mange myter om vegetarmat</a:t>
            </a:r>
          </a:p>
        </p:txBody>
      </p:sp>
      <p:sp>
        <p:nvSpPr>
          <p:cNvPr id="6" name="TekstSylinder 5"/>
          <p:cNvSpPr txBox="1"/>
          <p:nvPr/>
        </p:nvSpPr>
        <p:spPr>
          <a:xfrm>
            <a:off x="9111049" y="1342768"/>
            <a:ext cx="2496065" cy="13111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Hvordan kan vi endre holdningene elever og ansatte har til vegetarmat?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2400" b="0" i="0" u="none" strike="noStrike" kern="1200" cap="none" spc="0" normalizeH="0" baseline="0" noProof="0" dirty="0">
              <a:ln>
                <a:noFill/>
              </a:ln>
              <a:solidFill>
                <a:srgbClr val="545454"/>
              </a:solidFill>
              <a:effectLst/>
              <a:uLnTx/>
              <a:uFillTx/>
              <a:latin typeface="Century Gothic"/>
              <a:ea typeface="+mn-ea"/>
              <a:cs typeface="+mn-cs"/>
            </a:endParaRPr>
          </a:p>
        </p:txBody>
      </p:sp>
      <p:sp>
        <p:nvSpPr>
          <p:cNvPr id="7" name="TekstSylinder 6"/>
          <p:cNvSpPr txBox="1"/>
          <p:nvPr/>
        </p:nvSpPr>
        <p:spPr>
          <a:xfrm>
            <a:off x="9218141" y="4215468"/>
            <a:ext cx="2034746"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Kartlegging av elevers holdninger til vegetarmat</a:t>
            </a:r>
          </a:p>
        </p:txBody>
      </p:sp>
      <p:sp>
        <p:nvSpPr>
          <p:cNvPr id="8" name="TekstSylinder 7"/>
          <p:cNvSpPr txBox="1"/>
          <p:nvPr/>
        </p:nvSpPr>
        <p:spPr>
          <a:xfrm>
            <a:off x="6837406" y="6164526"/>
            <a:ext cx="2817340"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«Awesome onsdag» - vegetarmiddag</a:t>
            </a:r>
          </a:p>
        </p:txBody>
      </p:sp>
      <p:sp>
        <p:nvSpPr>
          <p:cNvPr id="9" name="TekstSylinder 8"/>
          <p:cNvSpPr txBox="1"/>
          <p:nvPr/>
        </p:nvSpPr>
        <p:spPr>
          <a:xfrm>
            <a:off x="1478690" y="4831257"/>
            <a:ext cx="1977081"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Ny spørre-undersøkelse, dybdeintervju og refleksjon av erfaringene fra tiltaket.</a:t>
            </a:r>
          </a:p>
        </p:txBody>
      </p:sp>
      <p:sp>
        <p:nvSpPr>
          <p:cNvPr id="10" name="TekstSylinder 9"/>
          <p:cNvSpPr txBox="1"/>
          <p:nvPr/>
        </p:nvSpPr>
        <p:spPr>
          <a:xfrm>
            <a:off x="247134" y="245983"/>
            <a:ext cx="2463113" cy="430271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Lært og lurt:</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Valgfrihet er viktig.</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Elevene på skolen reagerer ikke positivt på overraskelser.</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God informasjon er viktig.</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Uvitenhet skaper frykt. </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Neste aksjon bør være en valgfri aktivitet.</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Informere i god tid</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Gi elevene full oversikt over hva de deltar på.</a:t>
            </a:r>
          </a:p>
          <a:p>
            <a:pPr marL="285750" marR="0" lvl="0"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ü"/>
              <a:tabLst/>
              <a:defRPr/>
            </a:pPr>
            <a:endParaRPr kumimoji="0" lang="nb-NO" sz="1600" b="0" i="0" u="none" strike="noStrike" kern="1200" cap="none" spc="0" normalizeH="0" baseline="0" noProof="0" dirty="0">
              <a:ln>
                <a:noFill/>
              </a:ln>
              <a:solidFill>
                <a:srgbClr val="545454"/>
              </a:solidFill>
              <a:effectLst/>
              <a:uLnTx/>
              <a:uFillTx/>
              <a:latin typeface="Century Gothic"/>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545454"/>
              </a:solidFill>
              <a:effectLst/>
              <a:uLnTx/>
              <a:uFillTx/>
              <a:latin typeface="Century Gothic"/>
              <a:ea typeface="+mn-ea"/>
              <a:cs typeface="+mn-cs"/>
            </a:endParaRPr>
          </a:p>
        </p:txBody>
      </p:sp>
      <p:sp>
        <p:nvSpPr>
          <p:cNvPr id="13" name="TekstSylinder 12"/>
          <p:cNvSpPr txBox="1"/>
          <p:nvPr/>
        </p:nvSpPr>
        <p:spPr>
          <a:xfrm>
            <a:off x="6837406" y="107392"/>
            <a:ext cx="1622854"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545454"/>
                </a:solidFill>
                <a:effectLst/>
                <a:uLnTx/>
                <a:uFillTx/>
                <a:latin typeface="Century Gothic"/>
                <a:ea typeface="+mn-ea"/>
                <a:cs typeface="+mn-cs"/>
              </a:rPr>
              <a:t>«Awesome Veggies»</a:t>
            </a:r>
          </a:p>
        </p:txBody>
      </p:sp>
    </p:spTree>
    <p:extLst>
      <p:ext uri="{BB962C8B-B14F-4D97-AF65-F5344CB8AC3E}">
        <p14:creationId xmlns:p14="http://schemas.microsoft.com/office/powerpoint/2010/main" val="2107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Lst>
  </p:timing>
</p:sld>
</file>

<file path=ppt/theme/theme1.xml><?xml version="1.0" encoding="utf-8"?>
<a:theme xmlns:a="http://schemas.openxmlformats.org/drawingml/2006/main" name="Pakk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759</Words>
  <Application>Microsoft Office PowerPoint</Application>
  <PresentationFormat>Widescreen</PresentationFormat>
  <Paragraphs>68</Paragraphs>
  <Slides>11</Slides>
  <Notes>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Arial</vt:lpstr>
      <vt:lpstr>Calibri</vt:lpstr>
      <vt:lpstr>Century Gothic</vt:lpstr>
      <vt:lpstr>Gill Sans MT</vt:lpstr>
      <vt:lpstr>Wingdings</vt:lpstr>
      <vt:lpstr>Pakke</vt:lpstr>
      <vt:lpstr>Folkehøgskolenes Bærekraftvedtak</vt:lpstr>
      <vt:lpstr>Skoleårene 2020-23:  Skolene har bærekraftig utvikling som sentralt tema for sin selvevaluering i løpet av tre år.</vt:lpstr>
      <vt:lpstr>Bærekraft som hovedtema Eller undertema  skoleårene 2020-2023</vt:lpstr>
      <vt:lpstr>Disposisjon av rapporten ut fra tilskuddsbrevet: </vt:lpstr>
      <vt:lpstr>BÆREKRAFTMATRISEN</vt:lpstr>
      <vt:lpstr>PowerPoint-presentasjon</vt:lpstr>
      <vt:lpstr>PowerPoint-presentasjon</vt:lpstr>
      <vt:lpstr>PowerPoint-presentasjon</vt:lpstr>
      <vt:lpstr>PowerPoint-presentasjon</vt:lpstr>
      <vt:lpstr>PowerPoint-presentasjon</vt:lpstr>
      <vt:lpstr>Ressurser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Folkehøgskolenes Bærekraftvedtak</dc:title>
  <dc:creator>Brita Phuthi</dc:creator>
  <cp:lastModifiedBy>Brita Phuthi</cp:lastModifiedBy>
  <cp:revision>7</cp:revision>
  <dcterms:created xsi:type="dcterms:W3CDTF">2020-04-01T19:07:53Z</dcterms:created>
  <dcterms:modified xsi:type="dcterms:W3CDTF">2020-04-29T08:17:55Z</dcterms:modified>
</cp:coreProperties>
</file>